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65" r:id="rId4"/>
    <p:sldId id="266" r:id="rId5"/>
    <p:sldId id="267" r:id="rId6"/>
    <p:sldId id="261" r:id="rId7"/>
    <p:sldId id="262" r:id="rId8"/>
    <p:sldId id="268" r:id="rId9"/>
    <p:sldId id="269" r:id="rId10"/>
    <p:sldId id="263" r:id="rId11"/>
    <p:sldId id="270" r:id="rId12"/>
    <p:sldId id="260" r:id="rId13"/>
    <p:sldId id="258" r:id="rId14"/>
    <p:sldId id="259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>
      <p:cViewPr>
        <p:scale>
          <a:sx n="71" d="100"/>
          <a:sy n="71" d="100"/>
        </p:scale>
        <p:origin x="-420" y="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39003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400" y="4208929"/>
            <a:ext cx="5458968" cy="1048684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0" y="5257800"/>
            <a:ext cx="5458968" cy="62179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1800"/>
              </a:spcBef>
              <a:buClr>
                <a:schemeClr val="accent1"/>
              </a:buClr>
              <a:buSzPct val="100000"/>
              <a:buFont typeface="Wingdings 2" pitchFamily="18" charset="2"/>
              <a:buNone/>
              <a:defRPr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90525"/>
            <a:ext cx="5504688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2200" b="0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</a:lstStyle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8688" y="6356350"/>
            <a:ext cx="4736592" cy="365125"/>
          </a:xfrm>
        </p:spPr>
        <p:txBody>
          <a:bodyPr vert="horz" lIns="91440" tIns="45720" rIns="91440" bIns="45720" rtlCol="0" anchor="ctr"/>
          <a:lstStyle>
            <a:lvl1pPr marL="0" algn="l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56494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0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1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2" name="Content Placeholder 2"/>
          <p:cNvSpPr>
            <a:spLocks noGrp="1"/>
          </p:cNvSpPr>
          <p:nvPr>
            <p:ph sz="half" idx="15"/>
          </p:nvPr>
        </p:nvSpPr>
        <p:spPr>
          <a:xfrm>
            <a:off x="45720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2052" y="990600"/>
            <a:ext cx="3566160" cy="51355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4746811" y="268288"/>
            <a:ext cx="4114800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1365" y="6124014"/>
            <a:ext cx="1752600" cy="365125"/>
          </a:xfrm>
        </p:spPr>
        <p:txBody>
          <a:bodyPr/>
          <a:lstStyle>
            <a:lvl1pPr algn="l">
              <a:defRPr/>
            </a:lvl1pPr>
          </a:lstStyle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38637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3"/>
          </p:nvPr>
        </p:nvSpPr>
        <p:spPr>
          <a:xfrm>
            <a:off x="4760258" y="990600"/>
            <a:ext cx="4096512" cy="5611813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7216775" y="268288"/>
            <a:ext cx="1639457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6858000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4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35471" y="268288"/>
            <a:ext cx="720761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3006726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2"/>
          <p:cNvSpPr>
            <a:spLocks noGrp="1"/>
          </p:cNvSpPr>
          <p:nvPr>
            <p:ph type="pic" idx="13"/>
          </p:nvPr>
        </p:nvSpPr>
        <p:spPr>
          <a:xfrm>
            <a:off x="3352800" y="268288"/>
            <a:ext cx="47019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1" name="Picture Placeholder 2"/>
          <p:cNvSpPr>
            <a:spLocks noGrp="1"/>
          </p:cNvSpPr>
          <p:nvPr>
            <p:ph type="pic" idx="14"/>
          </p:nvPr>
        </p:nvSpPr>
        <p:spPr>
          <a:xfrm>
            <a:off x="33528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2" name="Picture Placeholder 2"/>
          <p:cNvSpPr>
            <a:spLocks noGrp="1"/>
          </p:cNvSpPr>
          <p:nvPr>
            <p:ph type="pic" idx="15"/>
          </p:nvPr>
        </p:nvSpPr>
        <p:spPr>
          <a:xfrm>
            <a:off x="57505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543799" y="1035424"/>
            <a:ext cx="1322295" cy="5090739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035424"/>
            <a:ext cx="6019800" cy="510978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25603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399" y="4171950"/>
            <a:ext cx="5457919" cy="1085850"/>
          </a:xfrm>
        </p:spPr>
        <p:txBody>
          <a:bodyPr>
            <a:normAutofit/>
          </a:bodyPr>
          <a:lstStyle>
            <a:lvl1pPr>
              <a:defRPr sz="4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1" y="5257799"/>
            <a:ext cx="5457918" cy="618565"/>
          </a:xfrm>
        </p:spPr>
        <p:txBody>
          <a:bodyPr>
            <a:normAutofit/>
          </a:bodyPr>
          <a:lstStyle>
            <a:lvl1pPr marL="0" indent="0" algn="l">
              <a:buNone/>
              <a:defRPr sz="16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89965"/>
            <a:ext cx="5499847" cy="365125"/>
          </a:xfrm>
        </p:spPr>
        <p:txBody>
          <a:bodyPr/>
          <a:lstStyle>
            <a:lvl1pPr>
              <a:defRPr sz="2200" b="0" baseline="0">
                <a:solidFill>
                  <a:schemeClr val="bg1"/>
                </a:solidFill>
              </a:defRPr>
            </a:lvl1pPr>
          </a:lstStyle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3847" y="6356350"/>
            <a:ext cx="473411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65459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3200400" y="2877671"/>
            <a:ext cx="5646867" cy="128016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, Content, and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78423" y="914400"/>
            <a:ext cx="6508377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78423" y="2209800"/>
            <a:ext cx="6508377" cy="39163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178423" y="6356350"/>
            <a:ext cx="492685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31694" y="361016"/>
            <a:ext cx="506506" cy="365125"/>
          </a:xfrm>
        </p:spPr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5" y="1976718"/>
            <a:ext cx="1645920" cy="4625788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758952" y="268288"/>
            <a:ext cx="1099073" cy="6350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9801" y="3429000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09801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562600" y="6356350"/>
            <a:ext cx="1622612" cy="365125"/>
          </a:xfrm>
        </p:spPr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53115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4773706"/>
            <a:ext cx="2971800" cy="184458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354" y="3429001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20354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51212" y="6104965"/>
            <a:ext cx="506506" cy="365125"/>
          </a:xfrm>
        </p:spPr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4" y="268288"/>
            <a:ext cx="2971800" cy="443865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8244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88352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279391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279391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199" y="2214562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57199" y="4224973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6508377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2209800"/>
            <a:ext cx="6508377" cy="39163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98659" y="6356350"/>
            <a:ext cx="1752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DF313B52-E323-E14F-B618-3FC24069224E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4812" y="6356350"/>
            <a:ext cx="6007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56494" y="361016"/>
            <a:ext cx="50650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200" b="1">
                <a:solidFill>
                  <a:schemeClr val="bg1"/>
                </a:solidFill>
              </a:defRPr>
            </a:lvl1pPr>
          </a:lstStyle>
          <a:p>
            <a:fld id="{5EC60342-14D3-B94D-B979-C55F2F03BEF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</p:sldLayoutIdLst>
  <p:txStyles>
    <p:titleStyle>
      <a:lvl1pPr algn="l" defTabSz="9144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1800"/>
        </a:spcBef>
        <a:buClr>
          <a:schemeClr val="accent1"/>
        </a:buClr>
        <a:buSzPct val="100000"/>
        <a:buFont typeface="Wingdings 2" pitchFamily="18" charset="2"/>
        <a:buChar char="¡"/>
        <a:defRPr sz="2000" kern="1200">
          <a:solidFill>
            <a:schemeClr val="tx2"/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Classification Essay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to Writing an Effective Classification Essay…#4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2209800"/>
            <a:ext cx="7620001" cy="4267200"/>
          </a:xfrm>
        </p:spPr>
        <p:txBody>
          <a:bodyPr>
            <a:normAutofit fontScale="92500" lnSpcReduction="20000"/>
          </a:bodyPr>
          <a:lstStyle/>
          <a:p>
            <a:r>
              <a:rPr lang="en-US" sz="2800" dirty="0" smtClean="0"/>
              <a:t>Organize the paper logically.</a:t>
            </a:r>
          </a:p>
          <a:p>
            <a:pPr lvl="1"/>
            <a:r>
              <a:rPr lang="en-US" dirty="0" smtClean="0"/>
              <a:t>Support each category equally</a:t>
            </a:r>
          </a:p>
          <a:p>
            <a:r>
              <a:rPr lang="en-US" dirty="0" smtClean="0"/>
              <a:t>Discuss </a:t>
            </a:r>
            <a:r>
              <a:rPr lang="en-US" i="1" dirty="0" smtClean="0"/>
              <a:t>comparable points</a:t>
            </a:r>
            <a:r>
              <a:rPr lang="en-US" dirty="0" smtClean="0"/>
              <a:t> in each section</a:t>
            </a:r>
          </a:p>
          <a:p>
            <a:pPr lvl="1"/>
            <a:r>
              <a:rPr lang="en-US" dirty="0" smtClean="0"/>
              <a:t>Write the same quantity</a:t>
            </a:r>
          </a:p>
          <a:p>
            <a:pPr lvl="1"/>
            <a:r>
              <a:rPr lang="en-US" dirty="0" smtClean="0"/>
              <a:t>Use the same number or examples</a:t>
            </a:r>
          </a:p>
          <a:p>
            <a:pPr lvl="1"/>
            <a:r>
              <a:rPr lang="en-US" dirty="0" smtClean="0"/>
              <a:t>Organize your categories in the same order</a:t>
            </a:r>
          </a:p>
          <a:p>
            <a:r>
              <a:rPr lang="en-US" dirty="0" smtClean="0"/>
              <a:t>Use </a:t>
            </a:r>
            <a:r>
              <a:rPr lang="en-US" i="1" dirty="0" smtClean="0"/>
              <a:t>signal devices </a:t>
            </a:r>
            <a:r>
              <a:rPr lang="en-US" dirty="0" smtClean="0"/>
              <a:t>to connect parts of the essay</a:t>
            </a:r>
          </a:p>
          <a:p>
            <a:pPr lvl="1"/>
            <a:r>
              <a:rPr lang="en-US" dirty="0" smtClean="0"/>
              <a:t>A.K.A. Transitions!</a:t>
            </a:r>
          </a:p>
          <a:p>
            <a:r>
              <a:rPr lang="en-US" dirty="0" smtClean="0"/>
              <a:t>What order do you want to put the categories in?</a:t>
            </a:r>
          </a:p>
          <a:p>
            <a:pPr lvl="1"/>
            <a:r>
              <a:rPr lang="en-US" dirty="0" smtClean="0"/>
              <a:t>Most significant to least significant</a:t>
            </a:r>
          </a:p>
          <a:p>
            <a:pPr lvl="1"/>
            <a:r>
              <a:rPr lang="en-US" dirty="0" smtClean="0"/>
              <a:t>Least significant to most significant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to Writing an Effective Classification Essay…#5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2209800"/>
            <a:ext cx="7848601" cy="3916363"/>
          </a:xfrm>
        </p:spPr>
        <p:txBody>
          <a:bodyPr/>
          <a:lstStyle/>
          <a:p>
            <a:r>
              <a:rPr lang="en-US" sz="2800" dirty="0" smtClean="0"/>
              <a:t>State conclusions/recommendations in the final section.</a:t>
            </a:r>
          </a:p>
          <a:p>
            <a:pPr lvl="1"/>
            <a:r>
              <a:rPr lang="en-US" dirty="0" smtClean="0"/>
              <a:t>What new insights did you discover while writing?</a:t>
            </a:r>
          </a:p>
          <a:p>
            <a:pPr lvl="1"/>
            <a:r>
              <a:rPr lang="en-US" dirty="0" smtClean="0"/>
              <a:t>Analysis of the categories in relation to each other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About your essay…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Rubric can be found on…</a:t>
            </a:r>
          </a:p>
          <a:p>
            <a:r>
              <a:rPr lang="en-US" dirty="0" err="1" smtClean="0"/>
              <a:t>ReadWriteWorkshop.wikispaces.com</a:t>
            </a:r>
            <a:endParaRPr lang="en-US" dirty="0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Sample topics…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Video Games</a:t>
            </a:r>
          </a:p>
          <a:p>
            <a:r>
              <a:rPr lang="en-US" dirty="0" smtClean="0"/>
              <a:t>Stores in the mall</a:t>
            </a:r>
          </a:p>
          <a:p>
            <a:r>
              <a:rPr lang="en-US" dirty="0" smtClean="0"/>
              <a:t>Jobs for teens</a:t>
            </a:r>
          </a:p>
          <a:p>
            <a:r>
              <a:rPr lang="en-US" dirty="0" smtClean="0"/>
              <a:t>Drivers</a:t>
            </a:r>
          </a:p>
          <a:p>
            <a:r>
              <a:rPr lang="en-US" dirty="0" smtClean="0"/>
              <a:t>Football Divisions</a:t>
            </a:r>
          </a:p>
          <a:p>
            <a:pPr lvl="1"/>
            <a:r>
              <a:rPr lang="en-US" dirty="0" smtClean="0"/>
              <a:t>Types of defense/offense</a:t>
            </a:r>
          </a:p>
          <a:p>
            <a:r>
              <a:rPr lang="en-US" dirty="0" smtClean="0"/>
              <a:t>Sports fans</a:t>
            </a:r>
          </a:p>
          <a:p>
            <a:r>
              <a:rPr lang="en-US" dirty="0" smtClean="0"/>
              <a:t>Reality TV shows</a:t>
            </a:r>
          </a:p>
          <a:p>
            <a:r>
              <a:rPr lang="en-US" dirty="0" smtClean="0"/>
              <a:t>Horror movies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Political views</a:t>
            </a:r>
          </a:p>
          <a:p>
            <a:r>
              <a:rPr lang="en-US" dirty="0" smtClean="0"/>
              <a:t>Chocolate</a:t>
            </a:r>
          </a:p>
          <a:p>
            <a:r>
              <a:rPr lang="en-US" dirty="0" smtClean="0"/>
              <a:t>Fiction</a:t>
            </a:r>
          </a:p>
          <a:p>
            <a:r>
              <a:rPr lang="en-US" dirty="0" smtClean="0"/>
              <a:t>Fast Food places</a:t>
            </a:r>
          </a:p>
          <a:p>
            <a:r>
              <a:rPr lang="en-US" dirty="0" smtClean="0"/>
              <a:t>Hobbies</a:t>
            </a:r>
          </a:p>
          <a:p>
            <a:pPr lvl="1"/>
            <a:r>
              <a:rPr lang="en-US" dirty="0" smtClean="0"/>
              <a:t>Stamp collecting</a:t>
            </a:r>
          </a:p>
          <a:p>
            <a:pPr lvl="1"/>
            <a:r>
              <a:rPr lang="en-US" dirty="0" smtClean="0"/>
              <a:t>Fishing lures</a:t>
            </a:r>
          </a:p>
          <a:p>
            <a:pPr lvl="1"/>
            <a:r>
              <a:rPr lang="en-US" dirty="0" smtClean="0"/>
              <a:t>Dancing</a:t>
            </a:r>
          </a:p>
          <a:p>
            <a:pPr lvl="1"/>
            <a:r>
              <a:rPr lang="en-US" dirty="0" smtClean="0"/>
              <a:t>School activities</a:t>
            </a:r>
          </a:p>
          <a:p>
            <a:pPr lvl="1"/>
            <a:r>
              <a:rPr lang="en-US" dirty="0" smtClean="0"/>
              <a:t>Hunting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 tomorrow…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Choose two or three possible topics</a:t>
            </a:r>
          </a:p>
          <a:p>
            <a:pPr lvl="1"/>
            <a:r>
              <a:rPr lang="en-US" dirty="0" smtClean="0"/>
              <a:t>Sketch out the categories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Small group discussion</a:t>
            </a:r>
          </a:p>
          <a:p>
            <a:pPr lvl="1"/>
            <a:r>
              <a:rPr lang="en-US" smtClean="0"/>
              <a:t>HOTSEAT! </a:t>
            </a:r>
            <a:endParaRPr lang="en-US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Classification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 logical way of thinking that allows us to make sense of a complex world. </a:t>
            </a:r>
          </a:p>
          <a:p>
            <a:r>
              <a:rPr lang="en-US" sz="3200" dirty="0" smtClean="0"/>
              <a:t>A writer organizes, or sorts, things into categories that are easily distinguishable and clear.</a:t>
            </a:r>
            <a:endParaRPr lang="en-US" sz="32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Content Placeholder 3" descr="sainsburys.gif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524000" y="0"/>
            <a:ext cx="6019800" cy="7017093"/>
          </a:xfrm>
          <a:scene3d>
            <a:camera prst="orthographicFront">
              <a:rot lat="0" lon="0" rev="5400000"/>
            </a:camera>
            <a:lightRig rig="threePt" dir="t"/>
          </a:scene3d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Real Life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Wal-Mart</a:t>
            </a:r>
          </a:p>
          <a:p>
            <a:pPr lvl="1"/>
            <a:r>
              <a:rPr lang="en-US" dirty="0" smtClean="0"/>
              <a:t>Pharmacy vs. Grocery</a:t>
            </a:r>
          </a:p>
          <a:p>
            <a:pPr lvl="1"/>
            <a:r>
              <a:rPr lang="en-US" dirty="0" smtClean="0"/>
              <a:t>Wal-Mart vs. Wal-Mart </a:t>
            </a:r>
          </a:p>
          <a:p>
            <a:r>
              <a:rPr lang="en-US" dirty="0" smtClean="0"/>
              <a:t>Grocery Store</a:t>
            </a:r>
          </a:p>
          <a:p>
            <a:pPr lvl="1"/>
            <a:r>
              <a:rPr lang="en-US" dirty="0" smtClean="0"/>
              <a:t>Graham crackers vs. Graham cracker crumbs.</a:t>
            </a:r>
          </a:p>
          <a:p>
            <a:r>
              <a:rPr lang="en-US" dirty="0" smtClean="0"/>
              <a:t>Restaurant menus</a:t>
            </a:r>
          </a:p>
          <a:p>
            <a:pPr lvl="1"/>
            <a:r>
              <a:rPr lang="en-US" dirty="0" smtClean="0"/>
              <a:t>Entrée vs. sandwiches</a:t>
            </a:r>
          </a:p>
          <a:p>
            <a:pPr lvl="2"/>
            <a:r>
              <a:rPr lang="en-US" dirty="0" smtClean="0"/>
              <a:t>Chicken gets its own section?!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point…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Everyone will categorize things in a way that makes sense to them.</a:t>
            </a:r>
          </a:p>
          <a:p>
            <a:r>
              <a:rPr lang="en-US" dirty="0" smtClean="0"/>
              <a:t>You can go out on a limb and try to categorize things in uncommon ways. </a:t>
            </a:r>
          </a:p>
          <a:p>
            <a:r>
              <a:rPr lang="en-US" dirty="0" smtClean="0"/>
              <a:t>Be creative!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to Writing an Effective Classification Essay…#1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2209800"/>
            <a:ext cx="7239001" cy="3916363"/>
          </a:xfrm>
        </p:spPr>
        <p:txBody>
          <a:bodyPr>
            <a:normAutofit/>
          </a:bodyPr>
          <a:lstStyle/>
          <a:p>
            <a:r>
              <a:rPr lang="en-US" sz="3027" dirty="0" smtClean="0"/>
              <a:t>Select/Determine the categories.</a:t>
            </a:r>
          </a:p>
          <a:p>
            <a:r>
              <a:rPr lang="en-US" dirty="0" smtClean="0"/>
              <a:t>Choose a topic in which you have background knowledge.</a:t>
            </a:r>
          </a:p>
          <a:p>
            <a:r>
              <a:rPr lang="en-US" dirty="0" smtClean="0"/>
              <a:t>Don’t leave out critical categories.</a:t>
            </a:r>
          </a:p>
          <a:p>
            <a:pPr lvl="1"/>
            <a:r>
              <a:rPr lang="en-US" dirty="0" smtClean="0"/>
              <a:t>Tropical water sports: snorkeling, surfing, and sailing</a:t>
            </a:r>
          </a:p>
          <a:p>
            <a:r>
              <a:rPr lang="en-US" dirty="0" smtClean="0"/>
              <a:t>Don’t include too many categories.</a:t>
            </a:r>
          </a:p>
          <a:p>
            <a:pPr lvl="1"/>
            <a:r>
              <a:rPr lang="en-US" dirty="0" smtClean="0"/>
              <a:t>Athletic shoes: Running shoes, bowling shoes, high heels</a:t>
            </a:r>
          </a:p>
          <a:p>
            <a:pPr lvl="1"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to Writing an Effective Classification Essay…#1a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/>
              <a:t>Classify by a single principle.</a:t>
            </a:r>
          </a:p>
          <a:p>
            <a:r>
              <a:rPr lang="en-US" dirty="0" smtClean="0"/>
              <a:t>Keep the topic narrow and specific</a:t>
            </a:r>
          </a:p>
          <a:p>
            <a:pPr lvl="1"/>
            <a:r>
              <a:rPr lang="en-US" dirty="0" smtClean="0"/>
              <a:t>Topic: Tourist water sports – don’t include native water sports such as pearl diving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to Writing an Effective Classification Essay…#2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2209800"/>
            <a:ext cx="8153401" cy="3916363"/>
          </a:xfrm>
        </p:spPr>
        <p:txBody>
          <a:bodyPr>
            <a:normAutofit/>
          </a:bodyPr>
          <a:lstStyle/>
          <a:p>
            <a:r>
              <a:rPr lang="en-US" sz="2800" dirty="0" smtClean="0"/>
              <a:t>Apply the principle of classification logically.</a:t>
            </a:r>
          </a:p>
          <a:p>
            <a:pPr lvl="1"/>
            <a:r>
              <a:rPr lang="en-US" sz="2000" dirty="0" smtClean="0"/>
              <a:t>Complete:</a:t>
            </a:r>
          </a:p>
          <a:p>
            <a:pPr lvl="2"/>
            <a:r>
              <a:rPr lang="en-US" dirty="0" smtClean="0"/>
              <a:t>Is your classification as complete as possible?</a:t>
            </a:r>
          </a:p>
          <a:p>
            <a:pPr lvl="1"/>
            <a:r>
              <a:rPr lang="en-US" sz="2000" dirty="0" smtClean="0"/>
              <a:t>Consistent:</a:t>
            </a:r>
          </a:p>
          <a:p>
            <a:pPr lvl="2"/>
            <a:r>
              <a:rPr lang="en-US" dirty="0" smtClean="0"/>
              <a:t>Categories/subject should be as exclusive as possible.</a:t>
            </a:r>
          </a:p>
          <a:p>
            <a:pPr lvl="2"/>
            <a:r>
              <a:rPr lang="en-US" dirty="0" smtClean="0"/>
              <a:t>Parts/Categories should not be mixed or overlap. </a:t>
            </a:r>
          </a:p>
          <a:p>
            <a:pPr lvl="3"/>
            <a:r>
              <a:rPr lang="en-US" dirty="0" smtClean="0"/>
              <a:t>Zoo example pg 234.</a:t>
            </a:r>
          </a:p>
          <a:p>
            <a:pPr lvl="3"/>
            <a:endParaRPr lang="en-US" dirty="0" smtClean="0"/>
          </a:p>
          <a:p>
            <a:pPr lvl="3"/>
            <a:r>
              <a:rPr lang="en-US" dirty="0" smtClean="0"/>
              <a:t>Outlines require you to do a rigorous thinking to arrive at classifications that are logical, complete, and consistent.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to Writing an Effective Classification Essay…#3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/>
              <a:t>Prepare an effective thesis.</a:t>
            </a:r>
          </a:p>
          <a:p>
            <a:pPr lvl="1"/>
            <a:r>
              <a:rPr lang="en-US" dirty="0" smtClean="0"/>
              <a:t>Subject</a:t>
            </a:r>
          </a:p>
          <a:p>
            <a:pPr lvl="1"/>
            <a:r>
              <a:rPr lang="en-US" dirty="0" smtClean="0"/>
              <a:t>Your attitude toward the subject</a:t>
            </a:r>
          </a:p>
          <a:p>
            <a:pPr lvl="1"/>
            <a:r>
              <a:rPr lang="en-US" dirty="0" smtClean="0"/>
              <a:t>Suggestion of importance</a:t>
            </a:r>
          </a:p>
          <a:p>
            <a:pPr lvl="1"/>
            <a:r>
              <a:rPr lang="en-US" dirty="0" smtClean="0"/>
              <a:t>Plan of development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laza">
  <a:themeElements>
    <a:clrScheme name="Sky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Plaza">
      <a:majorFont>
        <a:latin typeface="Century Gothic"/>
        <a:ea typeface=""/>
        <a:cs typeface=""/>
        <a:font script="Jpan" typeface="メイリオ"/>
      </a:majorFont>
      <a:minorFont>
        <a:latin typeface="Century Gothic"/>
        <a:ea typeface=""/>
        <a:cs typeface=""/>
        <a:font script="Jpan" typeface="メイリオ"/>
      </a:minorFont>
    </a:fontScheme>
    <a:fmtScheme name="Plaza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60000"/>
                <a:satMod val="135000"/>
              </a:schemeClr>
            </a:gs>
            <a:gs pos="100000">
              <a:schemeClr val="phClr">
                <a:tint val="10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0000"/>
                <a:satMod val="120000"/>
              </a:schemeClr>
            </a:gs>
            <a:gs pos="35000">
              <a:schemeClr val="phClr">
                <a:shade val="100000"/>
                <a:satMod val="150000"/>
              </a:schemeClr>
            </a:gs>
            <a:gs pos="70000">
              <a:schemeClr val="phClr">
                <a:tint val="100000"/>
                <a:shade val="100000"/>
                <a:satMod val="200000"/>
                <a:greenMod val="100000"/>
              </a:schemeClr>
            </a:gs>
            <a:gs pos="100000">
              <a:schemeClr val="phClr">
                <a:tint val="100000"/>
                <a:shade val="100000"/>
                <a:satMod val="250000"/>
                <a:greenMod val="100000"/>
              </a:schemeClr>
            </a:gs>
          </a:gsLst>
          <a:lin ang="162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190500" dist="63500" dir="5400000">
              <a:srgbClr val="FFFFFF">
                <a:alpha val="65000"/>
              </a:srgbClr>
            </a:innerShdw>
          </a:effectLst>
          <a:scene3d>
            <a:camera prst="orthographicFront">
              <a:rot lat="0" lon="0" rev="0"/>
            </a:camera>
            <a:lightRig rig="twoPt" dir="r">
              <a:rot lat="0" lon="0" rev="6000000"/>
            </a:lightRig>
          </a:scene3d>
          <a:sp3d prstMaterial="matte">
            <a:bevelT w="0" h="0" prst="relaxedInset"/>
          </a:sp3d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88900" dist="38100" dir="6600000" sx="101000" sy="101000" rotWithShape="0">
              <a:srgbClr val="000000">
                <a:alpha val="50000"/>
              </a:srgbClr>
            </a:outerShdw>
          </a:effectLst>
          <a:scene3d>
            <a:camera prst="perspectiveFront" fov="3000000"/>
            <a:lightRig rig="morning" dir="tl">
              <a:rot lat="0" lon="0" rev="1800000"/>
            </a:lightRig>
          </a:scene3d>
          <a:sp3d contourW="38100" prstMaterial="softEdge">
            <a:bevelT w="25400" h="38100"/>
            <a:contourClr>
              <a:schemeClr val="phClr">
                <a:tint val="6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Plaza.thmx</Template>
  <TotalTime>165</TotalTime>
  <Words>472</Words>
  <Application>Microsoft Office PowerPoint</Application>
  <PresentationFormat>On-screen Show (4:3)</PresentationFormat>
  <Paragraphs>89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Plaza</vt:lpstr>
      <vt:lpstr>Classification Essay</vt:lpstr>
      <vt:lpstr>Classification Definition</vt:lpstr>
      <vt:lpstr>PowerPoint Presentation</vt:lpstr>
      <vt:lpstr>Real Life</vt:lpstr>
      <vt:lpstr>The point… </vt:lpstr>
      <vt:lpstr>Steps to Writing an Effective Classification Essay…#1</vt:lpstr>
      <vt:lpstr>Steps to Writing an Effective Classification Essay…#1a</vt:lpstr>
      <vt:lpstr>Steps to Writing an Effective Classification Essay…#2</vt:lpstr>
      <vt:lpstr>Steps to Writing an Effective Classification Essay…#3</vt:lpstr>
      <vt:lpstr>Steps to Writing an Effective Classification Essay…#4</vt:lpstr>
      <vt:lpstr>Steps to Writing an Effective Classification Essay…#5</vt:lpstr>
      <vt:lpstr>About your essay…</vt:lpstr>
      <vt:lpstr>Sample topics…</vt:lpstr>
      <vt:lpstr>For tomorrow…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Classification Essay</dc:title>
  <dc:creator>Sherry Bielenberg</dc:creator>
  <cp:lastModifiedBy>BIELENBERG, SHERRY</cp:lastModifiedBy>
  <cp:revision>17</cp:revision>
  <dcterms:created xsi:type="dcterms:W3CDTF">2011-10-10T23:55:08Z</dcterms:created>
  <dcterms:modified xsi:type="dcterms:W3CDTF">2011-10-11T12:27:59Z</dcterms:modified>
</cp:coreProperties>
</file>

<file path=docProps/thumbnail.jpeg>
</file>